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12/04/2016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629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12/04/2016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27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12/04/2016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895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12/04/2016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373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12/04/2016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43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12/04/2016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14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12/04/2016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51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12/04/2016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5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12/04/2016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010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12/04/2016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96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12/04/2016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34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E2C05-A940-440A-8FEF-FB92680F6E0C}" type="datetimeFigureOut">
              <a:rPr lang="es-MX" smtClean="0"/>
              <a:t>12/04/2016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29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.png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png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.png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.png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.png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.png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.png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1.png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762000" y="2924944"/>
            <a:ext cx="7467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4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cs typeface="+mn-cs"/>
              </a:rPr>
              <a:t>Indicadores</a:t>
            </a:r>
            <a:endParaRPr lang="es-MX" sz="4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3124200" y="1752600"/>
            <a:ext cx="2970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MX" sz="1600">
                <a:solidFill>
                  <a:schemeClr val="tx1"/>
                </a:solidFill>
                <a:latin typeface="Arial Narrow" pitchFamily="34" charset="0"/>
              </a:rPr>
              <a:t>R. Ayuntamiento de Monterrey N.L.</a:t>
            </a:r>
          </a:p>
          <a:p>
            <a:pPr algn="ctr" eaLnBrk="1" hangingPunct="1"/>
            <a:r>
              <a:rPr lang="es-MX" altLang="es-MX" sz="1600">
                <a:solidFill>
                  <a:schemeClr val="tx1"/>
                </a:solidFill>
                <a:latin typeface="Arial Narrow" pitchFamily="34" charset="0"/>
              </a:rPr>
              <a:t>Desarrollo Integral de la Familia </a:t>
            </a: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092306" y="4581128"/>
            <a:ext cx="297119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es-E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MARZO</a:t>
            </a:r>
            <a:r>
              <a:rPr lang="es-E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2016</a:t>
            </a:r>
            <a:endParaRPr lang="es-ES" sz="4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pic>
        <p:nvPicPr>
          <p:cNvPr id="8" name="7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79803" y="62745"/>
            <a:ext cx="32733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9" b="12784"/>
          <a:stretch/>
        </p:blipFill>
        <p:spPr bwMode="auto">
          <a:xfrm>
            <a:off x="813657" y="272036"/>
            <a:ext cx="2103310" cy="7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3 Imagen" descr="C:\Users\xochitl\Downloads\5218184610080-1446486434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40" y="62745"/>
            <a:ext cx="1029970" cy="1029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992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9" b="12784"/>
          <a:stretch/>
        </p:blipFill>
        <p:spPr bwMode="auto">
          <a:xfrm>
            <a:off x="813657" y="272036"/>
            <a:ext cx="2103310" cy="7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3 Imagen" descr="C:\Users\xochitl\Downloads\5218184610080-1446486434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40" y="62745"/>
            <a:ext cx="1029970" cy="10299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24145"/>
              </p:ext>
            </p:extLst>
          </p:nvPr>
        </p:nvGraphicFramePr>
        <p:xfrm>
          <a:off x="419100" y="1916113"/>
          <a:ext cx="8467725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Hoja de cálculo" r:id="rId6" imgW="6486576" imgH="866747" progId="Excel.Sheet.8">
                  <p:embed/>
                </p:oleObj>
              </mc:Choice>
              <mc:Fallback>
                <p:oleObj name="Hoja de cálculo" r:id="rId6" imgW="6486576" imgH="86674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916113"/>
                        <a:ext cx="8467725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933552"/>
              </p:ext>
            </p:extLst>
          </p:nvPr>
        </p:nvGraphicFramePr>
        <p:xfrm>
          <a:off x="268288" y="3284538"/>
          <a:ext cx="8450262" cy="233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Hoja de cálculo" r:id="rId8" imgW="8248751" imgH="2866910" progId="Excel.Sheet.8">
                  <p:embed/>
                </p:oleObj>
              </mc:Choice>
              <mc:Fallback>
                <p:oleObj name="Hoja de cálculo" r:id="rId8" imgW="8248751" imgH="286691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50262" cy="2338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07504" y="1136588"/>
            <a:ext cx="87932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cs typeface="+mn-cs"/>
              </a:rPr>
              <a:t>Personas beneficiadas con programas DIF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06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9" b="12784"/>
          <a:stretch/>
        </p:blipFill>
        <p:spPr bwMode="auto">
          <a:xfrm>
            <a:off x="813657" y="272036"/>
            <a:ext cx="2103310" cy="7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3 Imagen" descr="C:\Users\xochitl\Downloads\5218184610080-1446486434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40" y="62745"/>
            <a:ext cx="1029970" cy="10299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865355"/>
              </p:ext>
            </p:extLst>
          </p:nvPr>
        </p:nvGraphicFramePr>
        <p:xfrm>
          <a:off x="419100" y="2076450"/>
          <a:ext cx="8529638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Hoja de cálculo" r:id="rId6" imgW="6534049" imgH="885929" progId="Excel.Sheet.8">
                  <p:embed/>
                </p:oleObj>
              </mc:Choice>
              <mc:Fallback>
                <p:oleObj name="Hoja de cálculo" r:id="rId6" imgW="6534049" imgH="88592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2076450"/>
                        <a:ext cx="8529638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685079"/>
              </p:ext>
            </p:extLst>
          </p:nvPr>
        </p:nvGraphicFramePr>
        <p:xfrm>
          <a:off x="268288" y="3284538"/>
          <a:ext cx="8453437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Hoja de cálculo" r:id="rId8" imgW="8248751" imgH="2866910" progId="Excel.Sheet.8">
                  <p:embed/>
                </p:oleObj>
              </mc:Choice>
              <mc:Fallback>
                <p:oleObj name="Hoja de cálculo" r:id="rId8" imgW="8248751" imgH="286691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53437" cy="233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cs typeface="+mn-cs"/>
              </a:rPr>
              <a:t>Niñas y niños beneficiados con programas DIF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88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9" b="12784"/>
          <a:stretch/>
        </p:blipFill>
        <p:spPr bwMode="auto">
          <a:xfrm>
            <a:off x="813657" y="272036"/>
            <a:ext cx="2103310" cy="7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3 Imagen" descr="C:\Users\xochitl\Downloads\5218184610080-1446486434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40" y="62745"/>
            <a:ext cx="1029970" cy="10299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741243"/>
              </p:ext>
            </p:extLst>
          </p:nvPr>
        </p:nvGraphicFramePr>
        <p:xfrm>
          <a:off x="268288" y="3284538"/>
          <a:ext cx="845185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Hoja de cálculo" r:id="rId6" imgW="8248751" imgH="2876637" progId="Excel.Sheet.8">
                  <p:embed/>
                </p:oleObj>
              </mc:Choice>
              <mc:Fallback>
                <p:oleObj name="Hoja de cálculo" r:id="rId6" imgW="8248751" imgH="28766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51850" cy="234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Adolescentes y jóvenes beneficiados con programas DIF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855469"/>
              </p:ext>
            </p:extLst>
          </p:nvPr>
        </p:nvGraphicFramePr>
        <p:xfrm>
          <a:off x="320675" y="2060575"/>
          <a:ext cx="852963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Hoja de cálculo" r:id="rId8" imgW="6534049" imgH="895386" progId="Excel.Sheet.8">
                  <p:embed/>
                </p:oleObj>
              </mc:Choice>
              <mc:Fallback>
                <p:oleObj name="Hoja de cálculo" r:id="rId8" imgW="6534049" imgH="895386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2060575"/>
                        <a:ext cx="852963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64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9" b="12784"/>
          <a:stretch/>
        </p:blipFill>
        <p:spPr bwMode="auto">
          <a:xfrm>
            <a:off x="813657" y="272036"/>
            <a:ext cx="2103310" cy="7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3 Imagen" descr="C:\Users\xochitl\Downloads\5218184610080-1446486434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40" y="62745"/>
            <a:ext cx="1029970" cy="10299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711620"/>
              </p:ext>
            </p:extLst>
          </p:nvPr>
        </p:nvGraphicFramePr>
        <p:xfrm>
          <a:off x="268288" y="3284538"/>
          <a:ext cx="8453437" cy="233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Hoja de cálculo" r:id="rId6" imgW="8248751" imgH="2876637" progId="Excel.Sheet.8">
                  <p:embed/>
                </p:oleObj>
              </mc:Choice>
              <mc:Fallback>
                <p:oleObj name="Hoja de cálculo" r:id="rId6" imgW="8248751" imgH="28766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53437" cy="233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Adultos beneficiados con programas DIF y PAASV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416854"/>
              </p:ext>
            </p:extLst>
          </p:nvPr>
        </p:nvGraphicFramePr>
        <p:xfrm>
          <a:off x="320675" y="2060575"/>
          <a:ext cx="852963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Hoja de cálculo" r:id="rId8" imgW="6534049" imgH="895386" progId="Excel.Sheet.8">
                  <p:embed/>
                </p:oleObj>
              </mc:Choice>
              <mc:Fallback>
                <p:oleObj name="Hoja de cálculo" r:id="rId8" imgW="6534049" imgH="895386" progId="Excel.Sheet.8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2060575"/>
                        <a:ext cx="852963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6227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9" b="12784"/>
          <a:stretch/>
        </p:blipFill>
        <p:spPr bwMode="auto">
          <a:xfrm>
            <a:off x="813657" y="272036"/>
            <a:ext cx="2103310" cy="7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3 Imagen" descr="C:\Users\xochitl\Downloads\5218184610080-1446486434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40" y="62745"/>
            <a:ext cx="1029970" cy="10299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211447"/>
              </p:ext>
            </p:extLst>
          </p:nvPr>
        </p:nvGraphicFramePr>
        <p:xfrm>
          <a:off x="268288" y="3284538"/>
          <a:ext cx="8453437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Hoja de cálculo" r:id="rId6" imgW="8248751" imgH="2876637" progId="Excel.Sheet.8">
                  <p:embed/>
                </p:oleObj>
              </mc:Choice>
              <mc:Fallback>
                <p:oleObj name="Hoja de cálculo" r:id="rId6" imgW="8248751" imgH="28766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53437" cy="234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Adultos mayores beneficiados en programas DIF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955828"/>
              </p:ext>
            </p:extLst>
          </p:nvPr>
        </p:nvGraphicFramePr>
        <p:xfrm>
          <a:off x="320675" y="2060575"/>
          <a:ext cx="852963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Hoja de cálculo" r:id="rId8" imgW="6534049" imgH="895386" progId="Excel.Sheet.8">
                  <p:embed/>
                </p:oleObj>
              </mc:Choice>
              <mc:Fallback>
                <p:oleObj name="Hoja de cálculo" r:id="rId8" imgW="6534049" imgH="895386" progId="Excel.Sheet.8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2060575"/>
                        <a:ext cx="852963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855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9" b="12784"/>
          <a:stretch/>
        </p:blipFill>
        <p:spPr bwMode="auto">
          <a:xfrm>
            <a:off x="813657" y="272036"/>
            <a:ext cx="2103310" cy="7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3 Imagen" descr="C:\Users\xochitl\Downloads\5218184610080-1446486434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40" y="62745"/>
            <a:ext cx="1029970" cy="10299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30813"/>
              </p:ext>
            </p:extLst>
          </p:nvPr>
        </p:nvGraphicFramePr>
        <p:xfrm>
          <a:off x="268288" y="3284538"/>
          <a:ext cx="8453437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Hoja de cálculo" r:id="rId6" imgW="8248751" imgH="2866910" progId="Excel.Sheet.8">
                  <p:embed/>
                </p:oleObj>
              </mc:Choice>
              <mc:Fallback>
                <p:oleObj name="Hoja de cálculo" r:id="rId6" imgW="8248751" imgH="286691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53437" cy="233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Personas beneficiadas en el área de Atención a Personas con Discapacidad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565185"/>
              </p:ext>
            </p:extLst>
          </p:nvPr>
        </p:nvGraphicFramePr>
        <p:xfrm>
          <a:off x="307181" y="2060848"/>
          <a:ext cx="8529638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Hoja de cálculo" r:id="rId8" imgW="6534049" imgH="885929" progId="Excel.Sheet.8">
                  <p:embed/>
                </p:oleObj>
              </mc:Choice>
              <mc:Fallback>
                <p:oleObj name="Hoja de cálculo" r:id="rId8" imgW="6534049" imgH="885929" progId="Excel.Sheet.8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" y="2060848"/>
                        <a:ext cx="8529638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890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9" b="12784"/>
          <a:stretch/>
        </p:blipFill>
        <p:spPr bwMode="auto">
          <a:xfrm>
            <a:off x="813657" y="272036"/>
            <a:ext cx="2103310" cy="7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3 Imagen" descr="C:\Users\xochitl\Downloads\5218184610080-1446486434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40" y="62745"/>
            <a:ext cx="1029970" cy="10299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147264"/>
              </p:ext>
            </p:extLst>
          </p:nvPr>
        </p:nvGraphicFramePr>
        <p:xfrm>
          <a:off x="268288" y="3284538"/>
          <a:ext cx="8453437" cy="234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Hoja de cálculo" r:id="rId6" imgW="8248751" imgH="2876637" progId="Excel.Sheet.8">
                  <p:embed/>
                </p:oleObj>
              </mc:Choice>
              <mc:Fallback>
                <p:oleObj name="Hoja de cálculo" r:id="rId6" imgW="8248751" imgH="28766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53437" cy="234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Servicios proporcionados en DIF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070857"/>
              </p:ext>
            </p:extLst>
          </p:nvPr>
        </p:nvGraphicFramePr>
        <p:xfrm>
          <a:off x="303213" y="2060575"/>
          <a:ext cx="8629650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Hoja de cálculo" r:id="rId8" imgW="6610384" imgH="895386" progId="Excel.Sheet.8">
                  <p:embed/>
                </p:oleObj>
              </mc:Choice>
              <mc:Fallback>
                <p:oleObj name="Hoja de cálculo" r:id="rId8" imgW="6610384" imgH="895386" progId="Excel.Sheet.8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2060575"/>
                        <a:ext cx="8629650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964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9" b="12784"/>
          <a:stretch/>
        </p:blipFill>
        <p:spPr bwMode="auto">
          <a:xfrm>
            <a:off x="813657" y="272036"/>
            <a:ext cx="2103310" cy="7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3 Imagen" descr="C:\Users\xochitl\Downloads\5218184610080-1446486434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40" y="62745"/>
            <a:ext cx="1029970" cy="10299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736909"/>
              </p:ext>
            </p:extLst>
          </p:nvPr>
        </p:nvGraphicFramePr>
        <p:xfrm>
          <a:off x="268288" y="3284538"/>
          <a:ext cx="8453437" cy="234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Hoja de cálculo" r:id="rId6" imgW="8248751" imgH="2876637" progId="Excel.Sheet.8">
                  <p:embed/>
                </p:oleObj>
              </mc:Choice>
              <mc:Fallback>
                <p:oleObj name="Hoja de cálculo" r:id="rId6" imgW="8248751" imgH="28766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53437" cy="234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Nutrición</a:t>
            </a:r>
          </a:p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Raciones alimenticias entregadas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16679"/>
              </p:ext>
            </p:extLst>
          </p:nvPr>
        </p:nvGraphicFramePr>
        <p:xfrm>
          <a:off x="320675" y="2060575"/>
          <a:ext cx="852963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Hoja de cálculo" r:id="rId8" imgW="6534049" imgH="895386" progId="Excel.Sheet.8">
                  <p:embed/>
                </p:oleObj>
              </mc:Choice>
              <mc:Fallback>
                <p:oleObj name="Hoja de cálculo" r:id="rId8" imgW="6534049" imgH="895386" progId="Excel.Sheet.8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2060575"/>
                        <a:ext cx="852963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243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75</Words>
  <Application>Microsoft Office PowerPoint</Application>
  <PresentationFormat>Presentación en pantalla (4:3)</PresentationFormat>
  <Paragraphs>22</Paragraphs>
  <Slides>9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Arial Narrow</vt:lpstr>
      <vt:lpstr>Calibri</vt:lpstr>
      <vt:lpstr>Tema de Office</vt:lpstr>
      <vt:lpstr>Hoja de cálculo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Perla I. Carlos Urdiales</dc:creator>
  <cp:lastModifiedBy>Carla E. Nazar de Alva</cp:lastModifiedBy>
  <cp:revision>13</cp:revision>
  <dcterms:created xsi:type="dcterms:W3CDTF">2016-02-24T23:02:25Z</dcterms:created>
  <dcterms:modified xsi:type="dcterms:W3CDTF">2016-04-12T15:58:31Z</dcterms:modified>
</cp:coreProperties>
</file>